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3"/>
    <p:sldMasterId id="2147483695" r:id="rId4"/>
    <p:sldMasterId id="2147483696" r:id="rId5"/>
    <p:sldMasterId id="214748369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6858000" cx="12192000"/>
  <p:notesSz cx="6858000" cy="9144000"/>
  <p:embeddedFontLst>
    <p:embeddedFont>
      <p:font typeface="Schoolbel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18" Type="http://schemas.openxmlformats.org/officeDocument/2006/relationships/font" Target="fonts/Schoolbell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80" name="Google Shape;180;p2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86" name="Google Shape;186;p30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87" name="Google Shape;187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93" name="Google Shape;193;p3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94" name="Google Shape;194;p3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95" name="Google Shape;195;p3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96" name="Google Shape;196;p3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08" name="Google Shape;208;p3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showMasterSp="0" type="txAndObj">
  <p:cSld name="TEXT_AND_OBJEC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3" name="Google Shape;233;p3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4" name="Google Shape;234;p3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6" name="Google Shape;246;p3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7" name="Google Shape;247;p3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53" name="Google Shape;253;p4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9" name="Google Shape;259;p4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65" name="Google Shape;265;p4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71" name="Google Shape;271;p43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72" name="Google Shape;272;p4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78" name="Google Shape;278;p44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79" name="Google Shape;279;p44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0" name="Google Shape;280;p44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81" name="Google Shape;281;p4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296" name="Google Shape;296;p47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297" name="Google Shape;297;p4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04" name="Google Shape;304;p4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4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4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9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4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6" name="Google Shape;316;p5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3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3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3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type="ctrTitle"/>
          </p:nvPr>
        </p:nvSpPr>
        <p:spPr>
          <a:xfrm>
            <a:off x="-1305937" y="-17698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Jenga/dominoes Race!</a:t>
            </a:r>
            <a:endParaRPr/>
          </a:p>
        </p:txBody>
      </p:sp>
      <p:sp>
        <p:nvSpPr>
          <p:cNvPr id="324" name="Google Shape;324;p51"/>
          <p:cNvSpPr txBox="1"/>
          <p:nvPr/>
        </p:nvSpPr>
        <p:spPr>
          <a:xfrm>
            <a:off x="218270" y="911196"/>
            <a:ext cx="8483279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small groups you must line up your Jenga blocks/dominos.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must be close enough together to be able to fall if pushed.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your blocks get knocked down you must start again.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team to line up all their blocks wins.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touch anyone else’s blocks.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 luck!!!</a:t>
            </a:r>
            <a:endParaRPr/>
          </a:p>
        </p:txBody>
      </p:sp>
      <p:pic>
        <p:nvPicPr>
          <p:cNvPr id="325" name="Google Shape;32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2743" y="1293045"/>
            <a:ext cx="24860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4155" y="3934132"/>
            <a:ext cx="2743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0"/>
          <p:cNvSpPr txBox="1"/>
          <p:nvPr>
            <p:ph idx="1" type="body"/>
          </p:nvPr>
        </p:nvSpPr>
        <p:spPr>
          <a:xfrm>
            <a:off x="293727" y="1912375"/>
            <a:ext cx="8283101" cy="4785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Aquinas argued that every effect must have a cause and that string of effects must have started somewhere. 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you track things back through a series of causes, there must have been a 'first cause’. 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 said that this 'first cause' is God, whom he described as a '</a:t>
            </a:r>
            <a:r>
              <a:rPr b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necessary being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 or ‘</a:t>
            </a:r>
            <a:r>
              <a:rPr b="1"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uncaused cause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’ who exists outside of our space and time but is able to act within it, needing no explanation and having no cause. 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KU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nutshell" id="395" name="Google Shape;39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25" y="159775"/>
            <a:ext cx="26193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quinasandmore.com/images/saintthomasaquinas.jpg" id="396" name="Google Shape;39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3986" y="3127373"/>
            <a:ext cx="3130826" cy="29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/>
          <p:nvPr>
            <p:ph idx="1" type="body"/>
          </p:nvPr>
        </p:nvSpPr>
        <p:spPr>
          <a:xfrm>
            <a:off x="647477" y="701406"/>
            <a:ext cx="9304906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300"/>
              <a:t>You must now try to knock down the Jenga/domino blocks BUT there are rules.......</a:t>
            </a:r>
            <a:endParaRPr/>
          </a:p>
          <a:p>
            <a:pPr indent="-164782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3300"/>
              <a:t>You MUST NOT</a:t>
            </a:r>
            <a:endParaRPr/>
          </a:p>
          <a:p>
            <a:pPr indent="0" lvl="0" marL="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300"/>
          </a:p>
          <a:p>
            <a:pPr indent="-342900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300"/>
              <a:t>Touch ANY blocks with ANYTHING (this includes blowing)</a:t>
            </a:r>
            <a:endParaRPr/>
          </a:p>
          <a:p>
            <a:pPr indent="-164782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300"/>
          </a:p>
          <a:p>
            <a:pPr indent="-342900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300"/>
              <a:t>Touch the table, chairs or surrounding area.</a:t>
            </a:r>
            <a:endParaRPr/>
          </a:p>
          <a:p>
            <a:pPr indent="-164782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300"/>
          </a:p>
          <a:p>
            <a:pPr indent="-342900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300"/>
              <a:t>Stamp, or move about aggressively near the blocks. </a:t>
            </a:r>
            <a:endParaRPr/>
          </a:p>
          <a:p>
            <a:pPr indent="-164782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300"/>
          </a:p>
          <a:p>
            <a:pPr indent="-342900" lvl="0" marL="342900" rtl="0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300"/>
              <a:t>Good luck!!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332" name="Google Shape;33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5047" y="2311850"/>
            <a:ext cx="2404431" cy="184550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10606548" y="1111521"/>
            <a:ext cx="7669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/>
          <p:nvPr/>
        </p:nvSpPr>
        <p:spPr>
          <a:xfrm>
            <a:off x="412953" y="1121661"/>
            <a:ext cx="11520741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Existence of God mandatory content.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 God exist?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What arguments/theories do religious people use to prove the existence of God?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What evidence do religious people use to support these 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GB" sz="240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What are the strengths and weaknesses of evidence/arguments/theories?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arguments/theories do non-religious people use to challenge the existence of God?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evidence do non-religious people use to support these 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What are the strengths and weaknesses of evidence/arguments/theories?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GB" sz="2400" u="none" cap="none" strike="noStrike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400" u="none" cap="none" strike="noStrike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Can either religious or non-religious arguments/theories provide conclusive proof about the existence of God? </a:t>
            </a:r>
            <a:endParaRPr/>
          </a:p>
        </p:txBody>
      </p:sp>
      <p:sp>
        <p:nvSpPr>
          <p:cNvPr id="339" name="Google Shape;339;p53"/>
          <p:cNvSpPr txBox="1"/>
          <p:nvPr/>
        </p:nvSpPr>
        <p:spPr>
          <a:xfrm>
            <a:off x="4101550" y="294467"/>
            <a:ext cx="3756091" cy="523220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mandatory content</a:t>
            </a:r>
            <a:endParaRPr/>
          </a:p>
        </p:txBody>
      </p:sp>
      <p:sp>
        <p:nvSpPr>
          <p:cNvPr id="340" name="Google Shape;340;p53"/>
          <p:cNvSpPr/>
          <p:nvPr/>
        </p:nvSpPr>
        <p:spPr>
          <a:xfrm>
            <a:off x="412953" y="2158733"/>
            <a:ext cx="10210911" cy="63610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/>
        </p:nvSpPr>
        <p:spPr>
          <a:xfrm>
            <a:off x="3316730" y="302920"/>
            <a:ext cx="77768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impossible mission</a:t>
            </a:r>
            <a:endParaRPr/>
          </a:p>
        </p:txBody>
      </p:sp>
      <p:sp>
        <p:nvSpPr>
          <p:cNvPr id="346" name="Google Shape;346;p54"/>
          <p:cNvSpPr txBox="1"/>
          <p:nvPr/>
        </p:nvSpPr>
        <p:spPr>
          <a:xfrm>
            <a:off x="4683618" y="841065"/>
            <a:ext cx="77048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mission was impossible because.</a:t>
            </a:r>
            <a:endParaRPr/>
          </a:p>
        </p:txBody>
      </p:sp>
      <p:sp>
        <p:nvSpPr>
          <p:cNvPr id="347" name="Google Shape;347;p54"/>
          <p:cNvSpPr txBox="1"/>
          <p:nvPr/>
        </p:nvSpPr>
        <p:spPr>
          <a:xfrm>
            <a:off x="3694668" y="1406292"/>
            <a:ext cx="745143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blocks to fall something has to happen to cause the process.</a:t>
            </a:r>
            <a:endParaRPr/>
          </a:p>
        </p:txBody>
      </p:sp>
      <p:sp>
        <p:nvSpPr>
          <p:cNvPr id="348" name="Google Shape;348;p54"/>
          <p:cNvSpPr txBox="1"/>
          <p:nvPr/>
        </p:nvSpPr>
        <p:spPr>
          <a:xfrm>
            <a:off x="3423942" y="2863966"/>
            <a:ext cx="79928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must be a cause</a:t>
            </a:r>
            <a:endParaRPr/>
          </a:p>
        </p:txBody>
      </p:sp>
      <p:pic>
        <p:nvPicPr>
          <p:cNvPr id="349" name="Google Shape;34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667" y="2731633"/>
            <a:ext cx="4009850" cy="385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157" y="1688504"/>
            <a:ext cx="598960" cy="91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4"/>
          <p:cNvSpPr txBox="1"/>
          <p:nvPr/>
        </p:nvSpPr>
        <p:spPr>
          <a:xfrm>
            <a:off x="418667" y="1688504"/>
            <a:ext cx="11723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52" name="Google Shape;35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3618" y="5025327"/>
            <a:ext cx="1205300" cy="5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99898" y="4290553"/>
            <a:ext cx="2103302" cy="75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lh3.ggpht.com/_qb6FCjjVoq8/RxM2uPOjq3I/AAAAAAAAA10/57ltmF2JXPk/Man+with+Moustache+Being+Punched.jpg" id="358" name="Google Shape;35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931" y="3808132"/>
            <a:ext cx="4604798" cy="295342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5"/>
          <p:cNvSpPr/>
          <p:nvPr/>
        </p:nvSpPr>
        <p:spPr>
          <a:xfrm>
            <a:off x="8511169" y="3668173"/>
            <a:ext cx="527228" cy="109138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7694663" y="3051973"/>
            <a:ext cx="21602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Cause</a:t>
            </a:r>
            <a:endParaRPr/>
          </a:p>
        </p:txBody>
      </p:sp>
      <p:sp>
        <p:nvSpPr>
          <p:cNvPr id="361" name="Google Shape;361;p55"/>
          <p:cNvSpPr/>
          <p:nvPr/>
        </p:nvSpPr>
        <p:spPr>
          <a:xfrm>
            <a:off x="6222196" y="3117068"/>
            <a:ext cx="635804" cy="124845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5"/>
          <p:cNvSpPr txBox="1"/>
          <p:nvPr/>
        </p:nvSpPr>
        <p:spPr>
          <a:xfrm>
            <a:off x="5591791" y="2389237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</a:t>
            </a:r>
            <a:endParaRPr/>
          </a:p>
        </p:txBody>
      </p:sp>
      <p:sp>
        <p:nvSpPr>
          <p:cNvPr id="363" name="Google Shape;363;p55"/>
          <p:cNvSpPr txBox="1"/>
          <p:nvPr/>
        </p:nvSpPr>
        <p:spPr>
          <a:xfrm>
            <a:off x="309716" y="324465"/>
            <a:ext cx="430652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 it could be argued that everything that happens has a cause and a subsequent effect.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true of events and emotions and actual objects.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Nothing simply just appears or happens, something has caused it into being. </a:t>
            </a:r>
            <a:endParaRPr/>
          </a:p>
        </p:txBody>
      </p:sp>
      <p:pic>
        <p:nvPicPr>
          <p:cNvPr id="364" name="Google Shape;36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4663" y="212168"/>
            <a:ext cx="4398065" cy="2383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/>
          <p:nvPr/>
        </p:nvSpPr>
        <p:spPr>
          <a:xfrm>
            <a:off x="412955" y="338828"/>
            <a:ext cx="7565922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think of an example: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 Roast Chicken meal.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caused it into being?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each element.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all the different events that needed to happen to get that chicken/roast potatoes/carrots/broccoli/gravy onto your plate?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Chicken Dinner: Cause and effect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back of your jotters make a list of the process that caused this burger.</a:t>
            </a:r>
            <a:endParaRPr/>
          </a:p>
        </p:txBody>
      </p:sp>
      <p:pic>
        <p:nvPicPr>
          <p:cNvPr id="370" name="Google Shape;370;p56"/>
          <p:cNvPicPr preferRelativeResize="0"/>
          <p:nvPr/>
        </p:nvPicPr>
        <p:blipFill rotWithShape="1">
          <a:blip r:embed="rId3">
            <a:alphaModFix/>
          </a:blip>
          <a:srcRect b="6227" l="5707" r="16488" t="0"/>
          <a:stretch/>
        </p:blipFill>
        <p:spPr>
          <a:xfrm>
            <a:off x="6734847" y="191344"/>
            <a:ext cx="4867218" cy="32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/>
        </p:nvSpPr>
        <p:spPr>
          <a:xfrm>
            <a:off x="1689652" y="861391"/>
            <a:ext cx="88126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and effect argument is fundamental in understanding the cosmological argument. </a:t>
            </a:r>
            <a:endParaRPr/>
          </a:p>
        </p:txBody>
      </p:sp>
      <p:pic>
        <p:nvPicPr>
          <p:cNvPr id="376" name="Google Shape;37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3668" y="2137173"/>
            <a:ext cx="2800557" cy="44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type="title"/>
          </p:nvPr>
        </p:nvSpPr>
        <p:spPr>
          <a:xfrm>
            <a:off x="609600" y="102870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Cosmological argument</a:t>
            </a:r>
            <a:b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Also known as the “first cause argument” or the “argument from causation.”</a:t>
            </a:r>
            <a:b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4000"/>
            </a:br>
            <a:r>
              <a:rPr lang="en-GB" sz="4000"/>
              <a:t> </a:t>
            </a:r>
            <a:endParaRPr/>
          </a:p>
        </p:txBody>
      </p:sp>
      <p:sp>
        <p:nvSpPr>
          <p:cNvPr id="382" name="Google Shape;382;p58"/>
          <p:cNvSpPr txBox="1"/>
          <p:nvPr>
            <p:ph idx="1" type="body"/>
          </p:nvPr>
        </p:nvSpPr>
        <p:spPr>
          <a:xfrm>
            <a:off x="125361" y="2007573"/>
            <a:ext cx="1194127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Cosmology means “study of the origins of the universe.”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So the Cosmological Argument is based on the idea that by studying the universe and the origins of it the idea of God can be proved.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This is based on the idea of cause and effect and is one of the oldest arguments for trying to prove God’s existence.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One of the most famous versions of the cosmological argument was put forward by a man named St Thomas Aquinas.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>
            <p:ph type="title"/>
          </p:nvPr>
        </p:nvSpPr>
        <p:spPr>
          <a:xfrm>
            <a:off x="-280438" y="511937"/>
            <a:ext cx="8150942" cy="949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Saint Thomas Aquinas</a:t>
            </a:r>
            <a:endParaRPr/>
          </a:p>
        </p:txBody>
      </p:sp>
      <p:sp>
        <p:nvSpPr>
          <p:cNvPr id="388" name="Google Shape;388;p59"/>
          <p:cNvSpPr txBox="1"/>
          <p:nvPr>
            <p:ph idx="1" type="body"/>
          </p:nvPr>
        </p:nvSpPr>
        <p:spPr>
          <a:xfrm>
            <a:off x="359098" y="1752964"/>
            <a:ext cx="7511406" cy="4785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St Thomas Aquinas (1224-1274).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Italian, born onto a wealthy family.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Rejected wealth and became a member of the Dominican religious order.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Deep thinker, theologian and author.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He believed that the Natural World provided a lot of evidence for God’s existence.</a:t>
            </a:r>
            <a:endParaRPr/>
          </a:p>
        </p:txBody>
      </p:sp>
      <p:pic>
        <p:nvPicPr>
          <p:cNvPr id="389" name="Google Shape;38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6594" y="812060"/>
            <a:ext cx="3600579" cy="5013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